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62" r:id="rId4"/>
  </p:sldMasterIdLst>
  <p:notesMasterIdLst>
    <p:notesMasterId r:id="rId18"/>
  </p:notesMasterIdLst>
  <p:handoutMasterIdLst>
    <p:handoutMasterId r:id="rId19"/>
  </p:handoutMasterIdLst>
  <p:sldIdLst>
    <p:sldId id="414" r:id="rId5"/>
    <p:sldId id="413" r:id="rId6"/>
    <p:sldId id="446" r:id="rId7"/>
    <p:sldId id="447" r:id="rId8"/>
    <p:sldId id="437" r:id="rId9"/>
    <p:sldId id="409" r:id="rId10"/>
    <p:sldId id="443" r:id="rId11"/>
    <p:sldId id="439" r:id="rId12"/>
    <p:sldId id="444" r:id="rId13"/>
    <p:sldId id="438" r:id="rId14"/>
    <p:sldId id="440" r:id="rId15"/>
    <p:sldId id="445" r:id="rId16"/>
    <p:sldId id="28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0" autoAdjust="0"/>
    <p:restoredTop sz="96346" autoAdjust="0"/>
  </p:normalViewPr>
  <p:slideViewPr>
    <p:cSldViewPr snapToGrid="0" snapToObjects="1">
      <p:cViewPr varScale="1">
        <p:scale>
          <a:sx n="119" d="100"/>
          <a:sy n="119" d="100"/>
        </p:scale>
        <p:origin x="114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2C5EA1-9EDE-4778-ABC3-08B384BA52F8}"/>
              </a:ext>
            </a:extLst>
          </p:cNvPr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39F246-A43B-4EE5-900F-55C87EBC51D8}"/>
              </a:ext>
            </a:extLst>
          </p:cNvPr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3C5EF3-B971-4D08-935B-D9EDDDE929D0}"/>
              </a:ext>
            </a:extLst>
          </p:cNvPr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7704A-85A7-4D3C-8239-422A59BF4E7E}"/>
              </a:ext>
            </a:extLst>
          </p:cNvPr>
          <p:cNvGrpSpPr/>
          <p:nvPr userDrawn="1"/>
        </p:nvGrpSpPr>
        <p:grpSpPr>
          <a:xfrm>
            <a:off x="179837" y="5060305"/>
            <a:ext cx="4773538" cy="1188622"/>
            <a:chOff x="131592" y="5034964"/>
            <a:chExt cx="4773538" cy="1188622"/>
          </a:xfrm>
        </p:grpSpPr>
        <p:pic>
          <p:nvPicPr>
            <p:cNvPr id="16" name="Picture 15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7E28FAC7-AF45-4602-BEE1-B01B475030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7" name="Picture 16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30564BDE-29D6-451D-907A-A128432F17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8" name="Picture 17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BEE0C571-890A-4213-B827-E02E91CFD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9" name="Picture 18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61DC3A-8D41-4B6B-B4D7-B76096512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938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853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827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76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90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76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0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3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55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796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31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7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74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moving objects &amp; Stall Detection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</p:spPr>
        <p:txBody>
          <a:bodyPr>
            <a:normAutofit/>
          </a:bodyPr>
          <a:lstStyle/>
          <a:p>
            <a:r>
              <a:rPr lang="en-US" dirty="0"/>
              <a:t>Arvind Seshan</a:t>
            </a:r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Pick up object (ADB challenge)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en-US" dirty="0"/>
              <a:t>Drive forward, pick up a hoop and return to the start</a:t>
            </a:r>
          </a:p>
          <a:p>
            <a:r>
              <a:rPr lang="en-US" dirty="0"/>
              <a:t>Make sure to use stall detection in case the motor gets stuck while trying to collect the hoop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4479351" y="2149532"/>
            <a:ext cx="4293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/>
                </a:solidFill>
              </a:rPr>
              <a:t>Configure motors. This program is configured for the ADB robot and large SPIKE Prime tires.</a:t>
            </a:r>
          </a:p>
          <a:p>
            <a:r>
              <a:rPr lang="en-US" u="sng" dirty="0">
                <a:solidFill>
                  <a:schemeClr val="accent6"/>
                </a:solidFill>
              </a:rPr>
              <a:t>Turn stall detection on in case it was turned off in an earlier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3763278" y="4373511"/>
            <a:ext cx="341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6"/>
                </a:solidFill>
              </a:rPr>
              <a:t>Move forward up to your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3771299" y="4636737"/>
            <a:ext cx="349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6"/>
                </a:solidFill>
              </a:rPr>
              <a:t>Rotate the arm up to pick up the hoop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3771299" y="4935861"/>
            <a:ext cx="341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6"/>
                </a:solidFill>
              </a:rPr>
              <a:t>Move back to starting 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DF2F5-A2EB-48F5-B67A-BBB8A2F4FDCB}"/>
              </a:ext>
            </a:extLst>
          </p:cNvPr>
          <p:cNvSpPr txBox="1"/>
          <p:nvPr/>
        </p:nvSpPr>
        <p:spPr>
          <a:xfrm>
            <a:off x="370951" y="2151835"/>
            <a:ext cx="54924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MotorPair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motor_pair.set_motor_rotation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27.63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motor_pair.move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motor_pair.move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-10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5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situations in FIRST LEGO League when stall detection would be helpful</a:t>
            </a:r>
          </a:p>
          <a:p>
            <a:pPr lvl="1"/>
            <a:r>
              <a:rPr lang="en-US" dirty="0"/>
              <a:t>When might the robot get stuck?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5EE64-2F62-4B29-8094-8E0B2C8F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Learn how to move non-drive motors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about motor stalls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Motor Functions (Actions)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control motors, they must first be initialized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/>
              <a:t>To run for a certain duration, use</a:t>
            </a: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run_for_degrees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run_for_rotations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rotations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run_for_seconds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chemeClr val="tx1"/>
                </a:solidFill>
                <a:effectLst/>
              </a:rPr>
              <a:t>To start running the motors, until stopped at a later spot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speed=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start_at_power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power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To run the motor to a specific location</a:t>
            </a: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run_to_degrees_counted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run_to_position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direction=</a:t>
            </a:r>
            <a:r>
              <a:rPr lang="en-GB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'shortest path'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F34E0-9524-4509-8BAA-C44C3F9D3AEA}"/>
              </a:ext>
            </a:extLst>
          </p:cNvPr>
          <p:cNvSpPr txBox="1"/>
          <p:nvPr/>
        </p:nvSpPr>
        <p:spPr>
          <a:xfrm>
            <a:off x="4042610" y="5348662"/>
            <a:ext cx="2510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'clockwise' '</a:t>
            </a:r>
            <a:r>
              <a:rPr lang="en-GB" sz="1400" b="0" dirty="0" err="1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counterclockwise</a:t>
            </a:r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1197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Motor Functions (Measurements/Settings)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The rotation sensor in the motor can be used to tell the number of degrees the motor has turned</a:t>
            </a:r>
          </a:p>
          <a:p>
            <a:r>
              <a:rPr lang="en-GB" b="0" dirty="0">
                <a:solidFill>
                  <a:srgbClr val="000000"/>
                </a:solidFill>
                <a:effectLst/>
              </a:rPr>
              <a:t>To do this, use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set_degrees_counted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degrees_counted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chemeClr val="tx1"/>
                </a:solidFill>
                <a:effectLst/>
              </a:rPr>
              <a:t> and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get_degrees_counted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</a:rPr>
              <a:t>Just like motor pairs, you can alter various settings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8009B"/>
                </a:solidFill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r>
              <a:rPr lang="en-US" dirty="0"/>
              <a:t>You can also read different measurements associated with the motor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get_position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2FAA6-DEB8-472B-9DCB-1E04ADBE4F9B}"/>
              </a:ext>
            </a:extLst>
          </p:cNvPr>
          <p:cNvSpPr txBox="1"/>
          <p:nvPr/>
        </p:nvSpPr>
        <p:spPr>
          <a:xfrm>
            <a:off x="3072063" y="2837709"/>
            <a:ext cx="9184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'coast'</a:t>
            </a:r>
          </a:p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</a:p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'hold'</a:t>
            </a:r>
          </a:p>
        </p:txBody>
      </p:sp>
    </p:spTree>
    <p:extLst>
      <p:ext uri="{BB962C8B-B14F-4D97-AF65-F5344CB8AC3E}">
        <p14:creationId xmlns:p14="http://schemas.microsoft.com/office/powerpoint/2010/main" val="209756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Stall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/>
          <a:lstStyle/>
          <a:p>
            <a:r>
              <a:rPr lang="en-US" dirty="0"/>
              <a:t>Often times, you program the motor to move a particular amount. However, the motor gets stuck before it reaches that amount.</a:t>
            </a:r>
          </a:p>
          <a:p>
            <a:r>
              <a:rPr lang="en-US" dirty="0"/>
              <a:t>Stall Detection allows your program to automatically move on to the next line in the code when a particular motor command is stuck (unable to complete its move)</a:t>
            </a:r>
          </a:p>
          <a:p>
            <a:r>
              <a:rPr lang="en-US" dirty="0"/>
              <a:t>SPIKE Prime has a built-in Stall Detection</a:t>
            </a:r>
          </a:p>
          <a:p>
            <a:r>
              <a:rPr lang="en-US" dirty="0"/>
              <a:t>By default, Stall Detection is </a:t>
            </a:r>
            <a:r>
              <a:rPr lang="en-US" b="1" dirty="0"/>
              <a:t>on</a:t>
            </a:r>
            <a:r>
              <a:rPr lang="en-US" dirty="0"/>
              <a:t> when using single motor functions. However, you can turn this feature off using this function: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You can even detect if a motor stall or interrupt has occurred by doing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was_stalled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was_interrupted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8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en-US" dirty="0"/>
              <a:t>You can enter negative values for power or distance</a:t>
            </a:r>
          </a:p>
          <a:p>
            <a:r>
              <a:rPr lang="en-US" dirty="0"/>
              <a:t>This will make the robot move backwards</a:t>
            </a:r>
          </a:p>
          <a:p>
            <a:r>
              <a:rPr lang="en-US" dirty="0"/>
              <a:t>If you negate two values (e.g. power and distance or distance and backwards direction), the robot will move forward.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F4E7-EE89-C347-970F-E96D584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7268" y="1517037"/>
            <a:ext cx="2088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Negative Power = Backwards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8900" y="3214313"/>
            <a:ext cx="18891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900"/>
                </a:solidFill>
              </a:rPr>
              <a:t>Positive Power = Forward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42260" y="1421578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5" y="1956586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80049" y="1956586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/>
          <a:lstStyle/>
          <a:p>
            <a:r>
              <a:rPr lang="en-US" dirty="0"/>
              <a:t>Create a simple attachment arm for Droid Bot IV for the Large Motor connected to Port 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F007-A428-46F4-A388-188BDB6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412399" y="3058258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5578514" y="4282206"/>
            <a:ext cx="2814859" cy="1826627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1: Learn about stall with 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one program with </a:t>
            </a:r>
            <a:r>
              <a:rPr lang="en-US" u="sng" dirty="0"/>
              <a:t>stall detection turned on </a:t>
            </a:r>
            <a:r>
              <a:rPr lang="en-US" dirty="0"/>
              <a:t>and one with </a:t>
            </a:r>
            <a:r>
              <a:rPr lang="en-US" u="sng" dirty="0"/>
              <a:t>stall detection turned off</a:t>
            </a:r>
            <a:r>
              <a:rPr lang="en-US" dirty="0"/>
              <a:t>.</a:t>
            </a:r>
          </a:p>
          <a:p>
            <a:r>
              <a:rPr lang="en-US" dirty="0"/>
              <a:t>Using Droid Bot IV or similar, program the motor to turn 1000 degrees. </a:t>
            </a:r>
          </a:p>
          <a:p>
            <a:r>
              <a:rPr lang="en-US" dirty="0"/>
              <a:t>Add a beeping sound after the motor command.</a:t>
            </a:r>
          </a:p>
          <a:p>
            <a:r>
              <a:rPr lang="en-US" dirty="0"/>
              <a:t>Hold the arm with your hand to prevent motor from completing 1000 degrees. Hold for a couple of seconds.</a:t>
            </a:r>
          </a:p>
          <a:p>
            <a:r>
              <a:rPr lang="en-US" dirty="0"/>
              <a:t>Compare what happens in each program. Will the sound play in both or only one program?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C275-44D5-4BBB-B064-7529C9F2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90" y="3802584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876920" y="4172664"/>
            <a:ext cx="2135448" cy="1876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Cause a stall by holding the </a:t>
            </a:r>
            <a:r>
              <a:rPr lang="en-US" dirty="0" err="1">
                <a:solidFill>
                  <a:schemeClr val="tx1"/>
                </a:solidFill>
              </a:rPr>
              <a:t>liftarm</a:t>
            </a:r>
            <a:r>
              <a:rPr lang="en-US" dirty="0">
                <a:solidFill>
                  <a:schemeClr val="tx1"/>
                </a:solidFill>
              </a:rPr>
              <a:t> and preventing it from turning. Hold if for a second of two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406A0-A76B-4C53-A2D4-B2C4BC54C2AC}"/>
              </a:ext>
            </a:extLst>
          </p:cNvPr>
          <p:cNvSpPr txBox="1"/>
          <p:nvPr/>
        </p:nvSpPr>
        <p:spPr>
          <a:xfrm>
            <a:off x="876920" y="3346164"/>
            <a:ext cx="354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E892C-13E6-49F9-80B1-57BA94B5A6C5}"/>
              </a:ext>
            </a:extLst>
          </p:cNvPr>
          <p:cNvSpPr txBox="1"/>
          <p:nvPr/>
        </p:nvSpPr>
        <p:spPr>
          <a:xfrm>
            <a:off x="4419472" y="3349189"/>
            <a:ext cx="354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8CC"/>
                </a:solidFill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/>
          <a:lstStyle/>
          <a:p>
            <a:r>
              <a:rPr lang="en-US" dirty="0"/>
              <a:t>Stall detection “on” allowed the code to move on to the next line even when the arm got stuck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8869-9338-4493-BBF4-6314FC1A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320431" y="4769893"/>
            <a:ext cx="38373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beep plays even if you hold the arm and prevent it from moving.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4638431" y="4769893"/>
            <a:ext cx="38373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beep will not play until you release the arm and allow the motor to complete its move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DA17B-8533-4D1F-A506-7756A2FD0675}"/>
              </a:ext>
            </a:extLst>
          </p:cNvPr>
          <p:cNvSpPr txBox="1"/>
          <p:nvPr/>
        </p:nvSpPr>
        <p:spPr>
          <a:xfrm>
            <a:off x="4572000" y="2395975"/>
            <a:ext cx="431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hub.speaker.beep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8071E-09D2-4C83-BAAB-36E6DEEFA6A6}"/>
              </a:ext>
            </a:extLst>
          </p:cNvPr>
          <p:cNvSpPr txBox="1"/>
          <p:nvPr/>
        </p:nvSpPr>
        <p:spPr>
          <a:xfrm>
            <a:off x="288307" y="2395975"/>
            <a:ext cx="431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hub.speaker.beep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3057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8331</TotalTime>
  <Words>1273</Words>
  <Application>Microsoft Office PowerPoint</Application>
  <PresentationFormat>On-screen Show (4:3)</PresentationFormat>
  <Paragraphs>130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Consolas</vt:lpstr>
      <vt:lpstr>Gill Sans MT</vt:lpstr>
      <vt:lpstr>Helvetica Neue</vt:lpstr>
      <vt:lpstr>Wingdings 2</vt:lpstr>
      <vt:lpstr>Custom Design</vt:lpstr>
      <vt:lpstr>beginner</vt:lpstr>
      <vt:lpstr>1_Custom Design</vt:lpstr>
      <vt:lpstr>Dividend</vt:lpstr>
      <vt:lpstr>moving objects &amp; Stall Detection</vt:lpstr>
      <vt:lpstr>Lesson Objectives</vt:lpstr>
      <vt:lpstr>Single Motor Functions (Actions)</vt:lpstr>
      <vt:lpstr>Single Motor Functions (Measurements/Settings)</vt:lpstr>
      <vt:lpstr>Stall detection</vt:lpstr>
      <vt:lpstr>NEGATIVE Values</vt:lpstr>
      <vt:lpstr>Attachment arm</vt:lpstr>
      <vt:lpstr>Challenge 1: Learn about stall with DROID Bot IV</vt:lpstr>
      <vt:lpstr>Challenge 1 solution</vt:lpstr>
      <vt:lpstr>Challenge 2: Pick up object (ADB challenge)</vt:lpstr>
      <vt:lpstr>Challenge 2 solution</vt:lpstr>
      <vt:lpstr>Extensions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Arvind Seshan</cp:lastModifiedBy>
  <cp:revision>140</cp:revision>
  <cp:lastPrinted>2016-07-04T14:38:40Z</cp:lastPrinted>
  <dcterms:created xsi:type="dcterms:W3CDTF">2014-08-07T02:19:13Z</dcterms:created>
  <dcterms:modified xsi:type="dcterms:W3CDTF">2020-11-27T01:24:44Z</dcterms:modified>
</cp:coreProperties>
</file>